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</p:sldMasterIdLst>
  <p:sldIdLst>
    <p:sldId id="271" r:id="rId3"/>
    <p:sldId id="257" r:id="rId4"/>
    <p:sldId id="258" r:id="rId5"/>
    <p:sldId id="264" r:id="rId6"/>
    <p:sldId id="262" r:id="rId7"/>
    <p:sldId id="266" r:id="rId8"/>
    <p:sldId id="259" r:id="rId9"/>
    <p:sldId id="260" r:id="rId10"/>
    <p:sldId id="263" r:id="rId11"/>
    <p:sldId id="268" r:id="rId12"/>
    <p:sldId id="269" r:id="rId13"/>
    <p:sldId id="265" r:id="rId14"/>
    <p:sldId id="267" r:id="rId15"/>
    <p:sldId id="281" r:id="rId16"/>
    <p:sldId id="282" r:id="rId17"/>
    <p:sldId id="283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70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111095" y="6298250"/>
            <a:ext cx="11947021" cy="42729"/>
          </a:xfrm>
          <a:prstGeom prst="line">
            <a:avLst/>
          </a:prstGeom>
          <a:ln w="25400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17" b="23588"/>
          <a:stretch>
            <a:fillRect/>
          </a:stretch>
        </p:blipFill>
        <p:spPr bwMode="auto">
          <a:xfrm>
            <a:off x="10755059" y="6336702"/>
            <a:ext cx="1353767" cy="50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827" y="6429206"/>
            <a:ext cx="10984557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Gnuolane Rg" pitchFamily="34" charset="0"/>
              </a:defRPr>
            </a:lvl1pPr>
          </a:lstStyle>
          <a:p>
            <a:pPr lvl="0"/>
            <a:r>
              <a:rPr lang="en-US" dirty="0" smtClean="0"/>
              <a:t>www.skylarkdrones.com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0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0" y="942806"/>
            <a:ext cx="10984557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62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1" y="942806"/>
            <a:ext cx="10984556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1939" y="2005873"/>
            <a:ext cx="10984557" cy="4127500"/>
          </a:xfrm>
          <a:prstGeom prst="rect">
            <a:avLst/>
          </a:prstGeom>
        </p:spPr>
        <p:txBody>
          <a:bodyPr numCol="2" spcCol="365760"/>
          <a:lstStyle>
            <a:lvl1pPr marL="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9144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3716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8288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1939" y="1402454"/>
            <a:ext cx="10984557" cy="572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490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7226" y="382630"/>
            <a:ext cx="11009271" cy="642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>
                    <a:lumMod val="85000"/>
                    <a:lumOff val="15000"/>
                  </a:schemeClr>
                </a:solidFill>
                <a:latin typeface="Lato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31941" y="942806"/>
            <a:ext cx="10984556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1939" y="2005873"/>
            <a:ext cx="10984557" cy="4127500"/>
          </a:xfrm>
          <a:prstGeom prst="rect">
            <a:avLst/>
          </a:prstGeom>
        </p:spPr>
        <p:txBody>
          <a:bodyPr numCol="3" spcCol="365760"/>
          <a:lstStyle>
            <a:lvl1pPr marL="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2pPr>
            <a:lvl3pPr marL="9144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3pPr>
            <a:lvl4pPr marL="13716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4pPr>
            <a:lvl5pPr marL="1828800" indent="0" algn="just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1939" y="1402454"/>
            <a:ext cx="10984557" cy="5725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321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1EC248-7F9D-418C-8EE2-222A2AC9C28A}" type="datetimeFigureOut">
              <a:rPr lang="en-US" smtClean="0"/>
              <a:t>06-May-16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9AA9F2-98CA-4839-A2AC-68CB13D27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3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299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Insert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9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11095" y="6298250"/>
            <a:ext cx="11947021" cy="42729"/>
          </a:xfrm>
          <a:prstGeom prst="line">
            <a:avLst/>
          </a:prstGeom>
          <a:ln w="25400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DFC"/>
              </a:clrFrom>
              <a:clrTo>
                <a:srgbClr val="FFFD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17" b="23588"/>
          <a:stretch>
            <a:fillRect/>
          </a:stretch>
        </p:blipFill>
        <p:spPr bwMode="auto">
          <a:xfrm>
            <a:off x="10755059" y="6336702"/>
            <a:ext cx="1353767" cy="50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9"/>
          <p:cNvSpPr txBox="1">
            <a:spLocks/>
          </p:cNvSpPr>
          <p:nvPr/>
        </p:nvSpPr>
        <p:spPr>
          <a:xfrm>
            <a:off x="44827" y="6429206"/>
            <a:ext cx="10984557" cy="30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Gnuolane Rg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Gnuolane Rg" pitchFamily="34" charset="0"/>
                <a:ea typeface="+mn-ea"/>
                <a:cs typeface="+mn-cs"/>
              </a:rPr>
              <a:t>www.skylarkdrones.com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Gnuolane Rg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20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25186" y="6444625"/>
            <a:ext cx="219075" cy="45719"/>
          </a:xfrm>
          <a:prstGeom prst="rect">
            <a:avLst/>
          </a:prstGeom>
          <a:solidFill>
            <a:srgbClr val="FF85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9657158" y="6467209"/>
            <a:ext cx="1147763" cy="26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243071" y="6444625"/>
            <a:ext cx="219075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60956" y="6444624"/>
            <a:ext cx="219075" cy="45719"/>
          </a:xfrm>
          <a:prstGeom prst="rect">
            <a:avLst/>
          </a:prstGeom>
          <a:solidFill>
            <a:srgbClr val="018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678841" y="6444349"/>
            <a:ext cx="219075" cy="45719"/>
          </a:xfrm>
          <a:prstGeom prst="rect">
            <a:avLst/>
          </a:prstGeom>
          <a:solidFill>
            <a:srgbClr val="D73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05516" y="6444349"/>
            <a:ext cx="219075" cy="45719"/>
          </a:xfrm>
          <a:prstGeom prst="rect">
            <a:avLst/>
          </a:prstGeom>
          <a:solidFill>
            <a:srgbClr val="A1B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3585" y="6512928"/>
            <a:ext cx="3952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prstClr val="white">
                    <a:lumMod val="75000"/>
                  </a:prstClr>
                </a:solidFill>
                <a:latin typeface="Lato Light" panose="020F0402020204030203" pitchFamily="34" charset="0"/>
                <a:cs typeface="Lato Light" panose="020F0402020204030203" pitchFamily="34" charset="0"/>
              </a:rPr>
              <a:t>www.yourwebsite.com</a:t>
            </a:r>
            <a:endParaRPr lang="en-US" sz="1200" dirty="0">
              <a:solidFill>
                <a:prstClr val="white">
                  <a:lumMod val="75000"/>
                </a:prstClr>
              </a:solidFill>
              <a:latin typeface="Lato Light" panose="020F0402020204030203" pitchFamily="34" charset="0"/>
              <a:cs typeface="Lato Light" panose="020F04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57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Co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" y="428"/>
            <a:ext cx="12190477" cy="6857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0714" y="2466875"/>
            <a:ext cx="2035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ew Cicle" pitchFamily="2" charset="0"/>
              </a:rPr>
              <a:t>WEB GIS</a:t>
            </a:r>
            <a:endParaRPr lang="bg-BG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850714" y="3381555"/>
            <a:ext cx="1820174" cy="8626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59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73" y="365125"/>
            <a:ext cx="11560453" cy="57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872"/>
            <a:ext cx="10556234" cy="63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1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Web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GIS Architecture Setup (IT skills)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Production and Manipulation (SQL + Geo Skills)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Map Configuration and Styling (Styling + Geo)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Map User interaction (</a:t>
            </a:r>
            <a:r>
              <a:rPr lang="en-US" dirty="0" err="1" smtClean="0"/>
              <a:t>Javascript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7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16" y="240632"/>
            <a:ext cx="10515600" cy="902368"/>
          </a:xfrm>
        </p:spPr>
        <p:txBody>
          <a:bodyPr/>
          <a:lstStyle/>
          <a:p>
            <a:r>
              <a:rPr lang="en-US" dirty="0" smtClean="0"/>
              <a:t>Packages/modules for Web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42" y="1287379"/>
            <a:ext cx="4973053" cy="5017168"/>
          </a:xfrm>
        </p:spPr>
        <p:txBody>
          <a:bodyPr>
            <a:normAutofit/>
          </a:bodyPr>
          <a:lstStyle/>
          <a:p>
            <a:r>
              <a:rPr lang="en-US" dirty="0" smtClean="0"/>
              <a:t>Storing and Organizing Data</a:t>
            </a:r>
          </a:p>
          <a:p>
            <a:pPr lvl="1"/>
            <a:r>
              <a:rPr lang="en-US" sz="2800" dirty="0" smtClean="0"/>
              <a:t>PostgreSQL(Database)</a:t>
            </a:r>
          </a:p>
          <a:p>
            <a:pPr lvl="1"/>
            <a:r>
              <a:rPr lang="en-US" sz="2800" dirty="0" err="1" smtClean="0"/>
              <a:t>PostGIS</a:t>
            </a:r>
            <a:r>
              <a:rPr lang="en-US" sz="2800" dirty="0" smtClean="0"/>
              <a:t> (For spatial data)</a:t>
            </a:r>
          </a:p>
          <a:p>
            <a:pPr lvl="1"/>
            <a:r>
              <a:rPr lang="en-US" sz="2800" dirty="0" err="1" smtClean="0"/>
              <a:t>pgAdmin</a:t>
            </a:r>
            <a:r>
              <a:rPr lang="en-US" sz="2800" dirty="0" smtClean="0"/>
              <a:t>(GUI database)</a:t>
            </a:r>
          </a:p>
          <a:p>
            <a:r>
              <a:rPr lang="en-US" dirty="0" smtClean="0"/>
              <a:t>Manipulation</a:t>
            </a:r>
          </a:p>
          <a:p>
            <a:pPr lvl="1"/>
            <a:r>
              <a:rPr lang="en-US" sz="2800" dirty="0" smtClean="0"/>
              <a:t>GDAL (Raster format data)</a:t>
            </a:r>
          </a:p>
          <a:p>
            <a:pPr lvl="1"/>
            <a:r>
              <a:rPr lang="en-US" sz="2800" dirty="0" smtClean="0"/>
              <a:t>OGR (Shapefile format)</a:t>
            </a:r>
          </a:p>
          <a:p>
            <a:pPr lvl="1"/>
            <a:r>
              <a:rPr lang="en-US" sz="2800" dirty="0" smtClean="0"/>
              <a:t>PROJ.4 (Projections)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4864" y="1287379"/>
            <a:ext cx="45599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 and Publish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Map Server (Generate Maps)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PHP+Mapscript</a:t>
            </a:r>
            <a:r>
              <a:rPr lang="en-US" sz="28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Web server (HTML)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Javascript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Openlayer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ExtJS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839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Skycatch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655" y="1229879"/>
            <a:ext cx="10515600" cy="4351338"/>
          </a:xfrm>
        </p:spPr>
        <p:txBody>
          <a:bodyPr/>
          <a:lstStyle/>
          <a:p>
            <a:r>
              <a:rPr lang="en-US" dirty="0" smtClean="0"/>
              <a:t>Web app – 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89" y="1690688"/>
            <a:ext cx="8666884" cy="44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38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9" y="360218"/>
            <a:ext cx="11574601" cy="55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683"/>
            <a:ext cx="12089222" cy="58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5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7" y="365125"/>
            <a:ext cx="11579168" cy="590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2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86185" cy="60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92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93"/>
            <a:ext cx="11904885" cy="59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5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5920" y="269006"/>
            <a:ext cx="1359569" cy="5232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WEB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08495" y="307478"/>
            <a:ext cx="721895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GIS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92516" y="1076919"/>
            <a:ext cx="4283242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Hardware, Software, </a:t>
            </a:r>
            <a:r>
              <a:rPr lang="en-US" dirty="0" smtClean="0"/>
              <a:t>Data, GIS Analyst, Output to users.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9547" y="1076919"/>
            <a:ext cx="4283242" cy="9233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Web Page, User Friendly, Internet, Web Scripting language (HTML, CSS, JS, PHP and more)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38962" y="2583022"/>
            <a:ext cx="1191127" cy="40011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WEB GIS</a:t>
            </a:r>
            <a:endParaRPr lang="en-US" sz="2000" b="1" dirty="0"/>
          </a:p>
        </p:txBody>
      </p:sp>
      <p:cxnSp>
        <p:nvCxnSpPr>
          <p:cNvPr id="12" name="Straight Arrow Connector 11"/>
          <p:cNvCxnSpPr>
            <a:stCxn id="8" idx="2"/>
            <a:endCxn id="10" idx="1"/>
          </p:cNvCxnSpPr>
          <p:nvPr/>
        </p:nvCxnSpPr>
        <p:spPr>
          <a:xfrm>
            <a:off x="2731168" y="2000249"/>
            <a:ext cx="2207794" cy="782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0" idx="3"/>
          </p:cNvCxnSpPr>
          <p:nvPr/>
        </p:nvCxnSpPr>
        <p:spPr>
          <a:xfrm flipH="1">
            <a:off x="6130089" y="1723250"/>
            <a:ext cx="2304048" cy="105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5489" y="3128939"/>
            <a:ext cx="1203158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Client Side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45178" y="3104238"/>
            <a:ext cx="1263317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Server side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983831" y="3565904"/>
            <a:ext cx="246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App, Mobile app</a:t>
            </a:r>
          </a:p>
          <a:p>
            <a:endParaRPr lang="en-US" dirty="0"/>
          </a:p>
          <a:p>
            <a:r>
              <a:rPr lang="en-US" dirty="0" smtClean="0"/>
              <a:t>User friendly Ex. Google map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84231" y="3473570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side, Database, Scripting, everything to make App work and make it user friendly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87877" y="3296743"/>
            <a:ext cx="661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351044" y="3473570"/>
            <a:ext cx="59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00989" y="5533671"/>
            <a:ext cx="67091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WEB GIS</a:t>
            </a:r>
            <a:r>
              <a:rPr lang="en-US" sz="2000" dirty="0" smtClean="0"/>
              <a:t> can be defined as any GIS that uses web technology to communicate between a server and a client.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7925804" y="3104238"/>
            <a:ext cx="1368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(GIS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19" y="0"/>
            <a:ext cx="11028218" cy="65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5" y="665018"/>
            <a:ext cx="10286777" cy="52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0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" y="554181"/>
            <a:ext cx="10535402" cy="52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76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2" y="365125"/>
            <a:ext cx="11031431" cy="56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202"/>
            <a:ext cx="10515600" cy="1325563"/>
          </a:xfrm>
        </p:spPr>
        <p:txBody>
          <a:bodyPr/>
          <a:lstStyle/>
          <a:p>
            <a:r>
              <a:rPr lang="en-US" dirty="0" smtClean="0"/>
              <a:t>Drone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12" y="972488"/>
            <a:ext cx="11432376" cy="5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7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16" y="757238"/>
            <a:ext cx="114109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9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18" y="0"/>
            <a:ext cx="9090314" cy="64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227" y="4499825"/>
            <a:ext cx="5934075" cy="189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90920"/>
            <a:ext cx="3823762" cy="3691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3763" y="90921"/>
            <a:ext cx="3920928" cy="440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80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24" y="1027906"/>
            <a:ext cx="7591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225" y="242888"/>
            <a:ext cx="1274445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058" y="1690688"/>
            <a:ext cx="189547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565" y="1713609"/>
            <a:ext cx="9931544" cy="45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6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653" y="73152"/>
            <a:ext cx="10515600" cy="1325563"/>
          </a:xfrm>
        </p:spPr>
        <p:txBody>
          <a:bodyPr/>
          <a:lstStyle/>
          <a:p>
            <a:r>
              <a:rPr lang="en-US" dirty="0" smtClean="0"/>
              <a:t>Why WEB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790" y="1028951"/>
            <a:ext cx="10515600" cy="4767680"/>
          </a:xfrm>
        </p:spPr>
        <p:txBody>
          <a:bodyPr>
            <a:normAutofit/>
          </a:bodyPr>
          <a:lstStyle/>
          <a:p>
            <a:r>
              <a:rPr lang="en-US" b="1" dirty="0" smtClean="0"/>
              <a:t>Global Reach </a:t>
            </a:r>
            <a:r>
              <a:rPr lang="en-US" dirty="0" smtClean="0"/>
              <a:t>- Show your work to the world, high accessibility</a:t>
            </a:r>
          </a:p>
          <a:p>
            <a:r>
              <a:rPr lang="en-US" b="1" dirty="0" smtClean="0"/>
              <a:t>Large users </a:t>
            </a:r>
            <a:r>
              <a:rPr lang="en-US" dirty="0" smtClean="0"/>
              <a:t>- Desktop GIS only one user, Web GIS Millions of user</a:t>
            </a:r>
          </a:p>
          <a:p>
            <a:r>
              <a:rPr lang="en-US" b="1" dirty="0" smtClean="0"/>
              <a:t>Cross Platform Capability </a:t>
            </a:r>
            <a:r>
              <a:rPr lang="en-US" dirty="0" smtClean="0"/>
              <a:t>– Web browser, HTML and JS, available on any OS.</a:t>
            </a:r>
          </a:p>
          <a:p>
            <a:r>
              <a:rPr lang="en-US" b="1" dirty="0" smtClean="0"/>
              <a:t>Low Cost </a:t>
            </a:r>
            <a:r>
              <a:rPr lang="en-US" dirty="0" smtClean="0"/>
              <a:t>- Need not buy separate software license for each users, Create one and share it, work at field or home.</a:t>
            </a:r>
          </a:p>
          <a:p>
            <a:r>
              <a:rPr lang="en-US" b="1" dirty="0" smtClean="0"/>
              <a:t>Easy to use </a:t>
            </a:r>
            <a:r>
              <a:rPr lang="en-US" dirty="0" smtClean="0"/>
              <a:t>– Intended for Broad audience, designed for </a:t>
            </a:r>
            <a:r>
              <a:rPr lang="en-US" dirty="0"/>
              <a:t>simplicity, </a:t>
            </a:r>
            <a:r>
              <a:rPr lang="en-US" dirty="0" smtClean="0"/>
              <a:t>intuition and </a:t>
            </a:r>
            <a:r>
              <a:rPr lang="en-US" dirty="0"/>
              <a:t>convenience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Unified updates </a:t>
            </a:r>
            <a:r>
              <a:rPr lang="en-US" dirty="0" smtClean="0"/>
              <a:t>– update all client side at once</a:t>
            </a:r>
          </a:p>
          <a:p>
            <a:r>
              <a:rPr lang="en-US" b="1" dirty="0" smtClean="0"/>
              <a:t>Diverse Application </a:t>
            </a:r>
            <a:r>
              <a:rPr lang="en-US" dirty="0" smtClean="0"/>
              <a:t>– Used for wide application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38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582" y="4487918"/>
            <a:ext cx="9723047" cy="2370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72" y="-955"/>
            <a:ext cx="7298864" cy="4488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136" y="365125"/>
            <a:ext cx="4394905" cy="30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60" y="143452"/>
            <a:ext cx="7891030" cy="68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6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9635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8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06" y="1152357"/>
            <a:ext cx="10515600" cy="4351338"/>
          </a:xfrm>
        </p:spPr>
        <p:txBody>
          <a:bodyPr/>
          <a:lstStyle/>
          <a:p>
            <a:r>
              <a:rPr lang="en-US" dirty="0" smtClean="0"/>
              <a:t>Web application</a:t>
            </a:r>
          </a:p>
          <a:p>
            <a:r>
              <a:rPr lang="en-US" dirty="0" smtClean="0"/>
              <a:t>Digital </a:t>
            </a:r>
            <a:r>
              <a:rPr lang="en-US" dirty="0" err="1" smtClean="0"/>
              <a:t>Basemap</a:t>
            </a:r>
            <a:endParaRPr lang="en-US" dirty="0" smtClean="0"/>
          </a:p>
          <a:p>
            <a:r>
              <a:rPr lang="en-US" dirty="0" smtClean="0"/>
              <a:t>Operational Layers</a:t>
            </a:r>
          </a:p>
          <a:p>
            <a:r>
              <a:rPr lang="en-US" dirty="0" smtClean="0"/>
              <a:t>Task and tools in the Web GIS application</a:t>
            </a:r>
          </a:p>
          <a:p>
            <a:r>
              <a:rPr lang="en-US" dirty="0" smtClean="0"/>
              <a:t>Geodatabase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77" y="365125"/>
            <a:ext cx="5790455" cy="575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8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interface for the client.</a:t>
            </a:r>
          </a:p>
          <a:p>
            <a:r>
              <a:rPr lang="en-US" dirty="0" smtClean="0"/>
              <a:t>Visualize, interact and work with geographic info.</a:t>
            </a:r>
          </a:p>
          <a:p>
            <a:r>
              <a:rPr lang="en-US" dirty="0" smtClean="0"/>
              <a:t>Runs on web browser or mobile.</a:t>
            </a:r>
          </a:p>
          <a:p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of functions, </a:t>
            </a:r>
            <a:r>
              <a:rPr lang="en-US" dirty="0" smtClean="0"/>
              <a:t>tools and </a:t>
            </a:r>
            <a:r>
              <a:rPr lang="en-US" dirty="0"/>
              <a:t>map displays required by the </a:t>
            </a:r>
            <a:r>
              <a:rPr lang="en-US" dirty="0" smtClean="0"/>
              <a:t>users.</a:t>
            </a:r>
          </a:p>
          <a:p>
            <a:r>
              <a:rPr lang="en-US" dirty="0" smtClean="0"/>
              <a:t>Application choice will depend on end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0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geographic context</a:t>
            </a:r>
          </a:p>
          <a:p>
            <a:r>
              <a:rPr lang="en-US" dirty="0" smtClean="0"/>
              <a:t>Varies from application to application</a:t>
            </a:r>
          </a:p>
          <a:p>
            <a:r>
              <a:rPr lang="en-US" dirty="0" smtClean="0"/>
              <a:t>Requires lot of skill and time to create your own base map</a:t>
            </a:r>
          </a:p>
          <a:p>
            <a:r>
              <a:rPr lang="en-US" dirty="0" smtClean="0"/>
              <a:t>Online we have various base maps available</a:t>
            </a:r>
          </a:p>
          <a:p>
            <a:r>
              <a:rPr lang="en-US" dirty="0" smtClean="0"/>
              <a:t>We can have a particular </a:t>
            </a:r>
            <a:r>
              <a:rPr lang="en-US" dirty="0" err="1" smtClean="0"/>
              <a:t>basemap</a:t>
            </a:r>
            <a:r>
              <a:rPr lang="en-US" dirty="0" smtClean="0"/>
              <a:t> or hybrid </a:t>
            </a:r>
            <a:r>
              <a:rPr lang="en-US" dirty="0" err="1" smtClean="0"/>
              <a:t>basemap</a:t>
            </a:r>
            <a:r>
              <a:rPr lang="en-US" dirty="0" smtClean="0"/>
              <a:t> with multiple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77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Layers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Layers for particular set of users</a:t>
            </a:r>
          </a:p>
          <a:p>
            <a:r>
              <a:rPr lang="en-US" dirty="0" smtClean="0"/>
              <a:t>Observation or sensor feeds </a:t>
            </a:r>
          </a:p>
          <a:p>
            <a:r>
              <a:rPr lang="en-US" dirty="0" smtClean="0"/>
              <a:t>Editing &amp; data access layers – User work with this data, to edit features, perform queries and select features for analysis.</a:t>
            </a:r>
          </a:p>
          <a:p>
            <a:r>
              <a:rPr lang="en-US" dirty="0" smtClean="0"/>
              <a:t>Query results – Query to server and returns with set of records displayed on the map.</a:t>
            </a:r>
          </a:p>
          <a:p>
            <a:r>
              <a:rPr lang="en-US" dirty="0" smtClean="0"/>
              <a:t>Result layer that are derived from analytic model – GIS analysis derived results can be used as a new layer and can be worked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75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and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537" y="1392488"/>
            <a:ext cx="10531642" cy="4779711"/>
          </a:xfrm>
        </p:spPr>
        <p:txBody>
          <a:bodyPr/>
          <a:lstStyle/>
          <a:p>
            <a:r>
              <a:rPr lang="en-US" dirty="0" smtClean="0"/>
              <a:t>To perform processes beyond mapping  </a:t>
            </a:r>
          </a:p>
          <a:p>
            <a:r>
              <a:rPr lang="en-US" dirty="0" smtClean="0"/>
              <a:t>Have the client to do it : Easy processes, Data is all on client side</a:t>
            </a:r>
          </a:p>
          <a:p>
            <a:r>
              <a:rPr lang="en-US" dirty="0" smtClean="0"/>
              <a:t>Have the server to do it : Complex </a:t>
            </a:r>
            <a:r>
              <a:rPr lang="en-US" dirty="0"/>
              <a:t>process, </a:t>
            </a:r>
            <a:r>
              <a:rPr lang="en-US" dirty="0" smtClean="0"/>
              <a:t>ex. finding </a:t>
            </a:r>
            <a:r>
              <a:rPr lang="en-US" dirty="0"/>
              <a:t>and routing to the closest facility</a:t>
            </a:r>
          </a:p>
        </p:txBody>
      </p:sp>
    </p:spTree>
    <p:extLst>
      <p:ext uri="{BB962C8B-B14F-4D97-AF65-F5344CB8AC3E}">
        <p14:creationId xmlns:p14="http://schemas.microsoft.com/office/powerpoint/2010/main" val="323978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Geodatabse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Supports the application</a:t>
            </a:r>
          </a:p>
          <a:p>
            <a:r>
              <a:rPr lang="en-US" dirty="0" smtClean="0"/>
              <a:t>Manages the geographic data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40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need to do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of web application required for Surveys, Corridor, Mapping, Aerial photography and more</a:t>
            </a:r>
          </a:p>
          <a:p>
            <a:endParaRPr lang="en-US" dirty="0" smtClean="0"/>
          </a:p>
          <a:p>
            <a:r>
              <a:rPr lang="en-US" dirty="0" smtClean="0"/>
              <a:t>Task and tools to put up on each of this web app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944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GIS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3021"/>
            <a:ext cx="10246211" cy="42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30853" cy="946317"/>
          </a:xfrm>
        </p:spPr>
        <p:txBody>
          <a:bodyPr/>
          <a:lstStyle/>
          <a:p>
            <a:r>
              <a:rPr lang="en-US" dirty="0" smtClean="0"/>
              <a:t>Basic tools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3947"/>
            <a:ext cx="10483516" cy="4673016"/>
          </a:xfrm>
        </p:spPr>
        <p:txBody>
          <a:bodyPr/>
          <a:lstStyle/>
          <a:p>
            <a:r>
              <a:rPr lang="en-US" dirty="0" smtClean="0"/>
              <a:t>Measurements – Length, Area, perimeter</a:t>
            </a:r>
          </a:p>
          <a:p>
            <a:r>
              <a:rPr lang="en-US" dirty="0" smtClean="0"/>
              <a:t>Elevation info on the web map</a:t>
            </a:r>
          </a:p>
          <a:p>
            <a:r>
              <a:rPr lang="en-US" dirty="0" err="1" smtClean="0"/>
              <a:t>Lat</a:t>
            </a:r>
            <a:r>
              <a:rPr lang="en-US" dirty="0" smtClean="0"/>
              <a:t> and Long</a:t>
            </a:r>
          </a:p>
          <a:p>
            <a:r>
              <a:rPr lang="en-US" dirty="0" smtClean="0"/>
              <a:t>Draw a polygon, point, line (as </a:t>
            </a:r>
            <a:r>
              <a:rPr lang="en-US" dirty="0" err="1" smtClean="0"/>
              <a:t>shp</a:t>
            </a:r>
            <a:r>
              <a:rPr lang="en-US" dirty="0" smtClean="0"/>
              <a:t> file and save it)</a:t>
            </a:r>
          </a:p>
          <a:p>
            <a:r>
              <a:rPr lang="en-US" dirty="0" smtClean="0"/>
              <a:t>Feature counting (any feature)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91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241"/>
            <a:ext cx="10515600" cy="1325563"/>
          </a:xfrm>
        </p:spPr>
        <p:txBody>
          <a:bodyPr/>
          <a:lstStyle/>
          <a:p>
            <a:r>
              <a:rPr lang="en-US" dirty="0" smtClean="0"/>
              <a:t>Corridor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2804"/>
            <a:ext cx="10515600" cy="4539080"/>
          </a:xfrm>
        </p:spPr>
        <p:txBody>
          <a:bodyPr/>
          <a:lstStyle/>
          <a:p>
            <a:r>
              <a:rPr lang="en-US" dirty="0" smtClean="0"/>
              <a:t>Detailed info of feature present on the road (for both greenfield/brownfield project)</a:t>
            </a:r>
          </a:p>
          <a:p>
            <a:r>
              <a:rPr lang="en-US" dirty="0" smtClean="0"/>
              <a:t>Cross section profile</a:t>
            </a:r>
          </a:p>
          <a:p>
            <a:r>
              <a:rPr lang="en-US" dirty="0" smtClean="0"/>
              <a:t>Marking details.</a:t>
            </a:r>
          </a:p>
          <a:p>
            <a:r>
              <a:rPr lang="en-US" dirty="0" smtClean="0"/>
              <a:t>Buffer analysis tool.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51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416"/>
            <a:ext cx="10515600" cy="1325563"/>
          </a:xfrm>
        </p:spPr>
        <p:txBody>
          <a:bodyPr/>
          <a:lstStyle/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979"/>
            <a:ext cx="10515600" cy="4660984"/>
          </a:xfrm>
        </p:spPr>
        <p:txBody>
          <a:bodyPr/>
          <a:lstStyle/>
          <a:p>
            <a:r>
              <a:rPr lang="en-US" dirty="0" smtClean="0"/>
              <a:t>Contours at various contour interval</a:t>
            </a:r>
          </a:p>
          <a:p>
            <a:r>
              <a:rPr lang="en-US" dirty="0" smtClean="0"/>
              <a:t>Volume measurement / details</a:t>
            </a:r>
          </a:p>
          <a:p>
            <a:r>
              <a:rPr lang="en-US" dirty="0" smtClean="0"/>
              <a:t>Assets marking details</a:t>
            </a:r>
          </a:p>
          <a:p>
            <a:r>
              <a:rPr lang="en-US" dirty="0" smtClean="0"/>
              <a:t>Slope stability analysis</a:t>
            </a:r>
          </a:p>
          <a:p>
            <a:r>
              <a:rPr lang="en-US" dirty="0"/>
              <a:t>Cross section profile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9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463" t="19233" r="2371" b="19221"/>
          <a:stretch/>
        </p:blipFill>
        <p:spPr>
          <a:xfrm>
            <a:off x="4680099" y="4843624"/>
            <a:ext cx="1703540" cy="160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73" y="161683"/>
            <a:ext cx="2537502" cy="3855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81" y="318818"/>
            <a:ext cx="3381375" cy="3528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87" y="547530"/>
            <a:ext cx="2806223" cy="3300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326" t="5540" r="47706" b="65999"/>
          <a:stretch/>
        </p:blipFill>
        <p:spPr>
          <a:xfrm>
            <a:off x="300625" y="4160956"/>
            <a:ext cx="2430049" cy="7265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0" t="35217" r="47978" b="34851"/>
          <a:stretch/>
        </p:blipFill>
        <p:spPr>
          <a:xfrm>
            <a:off x="4348160" y="4048221"/>
            <a:ext cx="2367419" cy="764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754" t="64927" r="47937" b="2687"/>
          <a:stretch/>
        </p:blipFill>
        <p:spPr>
          <a:xfrm>
            <a:off x="8657114" y="4016906"/>
            <a:ext cx="2342367" cy="826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82" t="45055" r="93669" b="40225"/>
          <a:stretch/>
        </p:blipFill>
        <p:spPr>
          <a:xfrm>
            <a:off x="3470821" y="4242375"/>
            <a:ext cx="288098" cy="3757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882" t="45055" r="93669" b="40225"/>
          <a:stretch/>
        </p:blipFill>
        <p:spPr>
          <a:xfrm>
            <a:off x="7743824" y="4336320"/>
            <a:ext cx="288098" cy="3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9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4241" y="574853"/>
            <a:ext cx="199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Geodatabase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463589" y="574852"/>
            <a:ext cx="2168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SHP File/ </a:t>
            </a:r>
            <a:r>
              <a:rPr lang="en-US" sz="2400" dirty="0" err="1" smtClean="0"/>
              <a:t>DBfile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44652" y="574875"/>
            <a:ext cx="135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SQL file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412581" y="574851"/>
            <a:ext cx="116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PostGIS</a:t>
            </a:r>
            <a:endParaRPr lang="en-US" sz="2400" dirty="0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2847472" y="805685"/>
            <a:ext cx="616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5632282" y="805685"/>
            <a:ext cx="712370" cy="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7700211" y="805684"/>
            <a:ext cx="712370" cy="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3487" y="4966189"/>
            <a:ext cx="10475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 </a:t>
            </a:r>
            <a:r>
              <a:rPr lang="en-US" sz="2000" b="1" dirty="0" err="1" smtClean="0"/>
              <a:t>PostGIS</a:t>
            </a:r>
            <a:r>
              <a:rPr lang="en-US" sz="2000" dirty="0" smtClean="0"/>
              <a:t> </a:t>
            </a:r>
            <a:r>
              <a:rPr lang="en-US" sz="2000" dirty="0"/>
              <a:t>is an extension to the PostgreSQL object-relational database system which allows GIS (Geographic Information Systems) objects to be stored in the database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*</a:t>
            </a:r>
            <a:r>
              <a:rPr lang="en-US" sz="2000" b="1" dirty="0" smtClean="0"/>
              <a:t>PostgreSQL</a:t>
            </a:r>
            <a:r>
              <a:rPr lang="en-US" sz="2000" dirty="0" smtClean="0"/>
              <a:t> is (ORDBMS) Object-Relational </a:t>
            </a:r>
            <a:r>
              <a:rPr lang="en-US" sz="2000" dirty="0"/>
              <a:t>D</a:t>
            </a:r>
            <a:r>
              <a:rPr lang="en-US" sz="2000" dirty="0" smtClean="0"/>
              <a:t>atabase </a:t>
            </a:r>
            <a:r>
              <a:rPr lang="en-US" sz="2000" dirty="0"/>
              <a:t>M</a:t>
            </a:r>
            <a:r>
              <a:rPr lang="en-US" sz="2000" dirty="0" smtClean="0"/>
              <a:t>anagement </a:t>
            </a:r>
            <a:r>
              <a:rPr lang="en-US" sz="2000" dirty="0"/>
              <a:t>S</a:t>
            </a:r>
            <a:r>
              <a:rPr lang="en-US" sz="2000" dirty="0" smtClean="0"/>
              <a:t>ystem (open source).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40730" y="1377824"/>
            <a:ext cx="123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PostGIS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3735301" y="1377824"/>
            <a:ext cx="1625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 Maps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2273968" y="1608657"/>
            <a:ext cx="1461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21901" y="1377823"/>
            <a:ext cx="134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 GIS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18" idx="3"/>
            <a:endCxn id="26" idx="1"/>
          </p:cNvCxnSpPr>
          <p:nvPr/>
        </p:nvCxnSpPr>
        <p:spPr>
          <a:xfrm flipV="1">
            <a:off x="5360568" y="1608656"/>
            <a:ext cx="14613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03318" y="1972200"/>
            <a:ext cx="239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 Interaction</a:t>
            </a:r>
            <a:endParaRPr lang="en-US" sz="2400" dirty="0"/>
          </a:p>
        </p:txBody>
      </p:sp>
      <p:sp>
        <p:nvSpPr>
          <p:cNvPr id="67" name="TextBox 66"/>
          <p:cNvSpPr txBox="1"/>
          <p:nvPr/>
        </p:nvSpPr>
        <p:spPr>
          <a:xfrm>
            <a:off x="6276469" y="2664696"/>
            <a:ext cx="109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Simple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8058903" y="2664696"/>
            <a:ext cx="1292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Complex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6163170" y="3509184"/>
            <a:ext cx="131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Read only</a:t>
            </a:r>
            <a:endParaRPr lang="en-US" sz="2000" dirty="0"/>
          </a:p>
        </p:txBody>
      </p:sp>
      <p:sp>
        <p:nvSpPr>
          <p:cNvPr id="70" name="TextBox 69"/>
          <p:cNvSpPr txBox="1"/>
          <p:nvPr/>
        </p:nvSpPr>
        <p:spPr>
          <a:xfrm>
            <a:off x="7950618" y="3509184"/>
            <a:ext cx="1508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Read /write </a:t>
            </a:r>
            <a:endParaRPr lang="en-US" sz="2000" dirty="0"/>
          </a:p>
        </p:txBody>
      </p:sp>
      <p:cxnSp>
        <p:nvCxnSpPr>
          <p:cNvPr id="71" name="Straight Arrow Connector 70"/>
          <p:cNvCxnSpPr>
            <a:stCxn id="66" idx="2"/>
            <a:endCxn id="67" idx="0"/>
          </p:cNvCxnSpPr>
          <p:nvPr/>
        </p:nvCxnSpPr>
        <p:spPr>
          <a:xfrm flipH="1">
            <a:off x="6821901" y="2433865"/>
            <a:ext cx="878310" cy="23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6" idx="2"/>
            <a:endCxn id="68" idx="0"/>
          </p:cNvCxnSpPr>
          <p:nvPr/>
        </p:nvCxnSpPr>
        <p:spPr>
          <a:xfrm>
            <a:off x="7700211" y="2433865"/>
            <a:ext cx="1004763" cy="23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8" idx="2"/>
            <a:endCxn id="70" idx="0"/>
          </p:cNvCxnSpPr>
          <p:nvPr/>
        </p:nvCxnSpPr>
        <p:spPr>
          <a:xfrm flipH="1">
            <a:off x="8704973" y="3126361"/>
            <a:ext cx="1" cy="38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7" idx="2"/>
            <a:endCxn id="69" idx="0"/>
          </p:cNvCxnSpPr>
          <p:nvPr/>
        </p:nvCxnSpPr>
        <p:spPr>
          <a:xfrm>
            <a:off x="6821901" y="3126361"/>
            <a:ext cx="0" cy="382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302035" y="1290107"/>
            <a:ext cx="170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Map Server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757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935"/>
            <a:ext cx="10515600" cy="1018507"/>
          </a:xfrm>
        </p:spPr>
        <p:txBody>
          <a:bodyPr/>
          <a:lstStyle/>
          <a:p>
            <a:r>
              <a:rPr lang="en-US" dirty="0" smtClean="0"/>
              <a:t>How do we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Available Open </a:t>
            </a:r>
            <a:r>
              <a:rPr lang="en-US" dirty="0"/>
              <a:t>S</a:t>
            </a:r>
            <a:r>
              <a:rPr lang="en-US" dirty="0" smtClean="0"/>
              <a:t>ource/Proprietary sources.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everything from the scratch.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97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Google Maps         </a:t>
            </a:r>
          </a:p>
          <a:p>
            <a:r>
              <a:rPr lang="en-US" dirty="0" smtClean="0"/>
              <a:t>Bing Maps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ESRI – ArcGIS Online System(GIS server + WEBGIS)</a:t>
            </a:r>
          </a:p>
          <a:p>
            <a:endParaRPr lang="en-US" dirty="0" smtClean="0"/>
          </a:p>
          <a:p>
            <a:r>
              <a:rPr lang="en-US" dirty="0" smtClean="0"/>
              <a:t>Open source Web GIS and GIS Server</a:t>
            </a:r>
          </a:p>
          <a:p>
            <a:pPr lvl="1"/>
            <a:r>
              <a:rPr lang="en-US" dirty="0" err="1" smtClean="0"/>
              <a:t>Geoserver</a:t>
            </a:r>
            <a:r>
              <a:rPr lang="en-US" dirty="0" smtClean="0"/>
              <a:t> (Server)</a:t>
            </a:r>
          </a:p>
          <a:p>
            <a:pPr lvl="1"/>
            <a:r>
              <a:rPr lang="en-US" dirty="0" err="1" smtClean="0"/>
              <a:t>Leafletjs</a:t>
            </a:r>
            <a:r>
              <a:rPr lang="en-US" dirty="0" smtClean="0"/>
              <a:t> (Web GIS)</a:t>
            </a:r>
          </a:p>
          <a:p>
            <a:pPr lvl="1"/>
            <a:r>
              <a:rPr lang="en-US" dirty="0" err="1" smtClean="0"/>
              <a:t>Mapbox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3128210" y="1858581"/>
            <a:ext cx="433136" cy="85741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61346" y="2069667"/>
            <a:ext cx="415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Pseudo GIS, Good for Visualization, Analysis can not be done over this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36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for Web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Programming Interface.</a:t>
            </a:r>
          </a:p>
          <a:p>
            <a:r>
              <a:rPr lang="en-US" dirty="0" smtClean="0"/>
              <a:t>Create custom application with programming languages.</a:t>
            </a:r>
          </a:p>
          <a:p>
            <a:r>
              <a:rPr lang="en-US" dirty="0" smtClean="0"/>
              <a:t>Create GUI</a:t>
            </a:r>
          </a:p>
          <a:p>
            <a:r>
              <a:rPr lang="en-US" dirty="0" err="1" smtClean="0"/>
              <a:t>Esri</a:t>
            </a:r>
            <a:r>
              <a:rPr lang="en-US" dirty="0" smtClean="0"/>
              <a:t>, Google and Bing has its specific API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, .NET, Java API are available with </a:t>
            </a:r>
            <a:r>
              <a:rPr lang="en-US" dirty="0" err="1" smtClean="0"/>
              <a:t>esri</a:t>
            </a:r>
            <a:endParaRPr lang="en-US" dirty="0" smtClean="0"/>
          </a:p>
          <a:p>
            <a:r>
              <a:rPr lang="en-US" dirty="0" err="1" smtClean="0"/>
              <a:t>Leafletjs</a:t>
            </a:r>
            <a:r>
              <a:rPr lang="en-US" dirty="0" smtClean="0"/>
              <a:t> (Open source) has </a:t>
            </a:r>
            <a:r>
              <a:rPr lang="en-US" dirty="0" err="1" smtClean="0"/>
              <a:t>Javascript</a:t>
            </a:r>
            <a:r>
              <a:rPr lang="en-US" dirty="0" smtClean="0"/>
              <a:t>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99121"/>
      </p:ext>
    </p:extLst>
  </p:cSld>
  <p:clrMapOvr>
    <a:masterClrMapping/>
  </p:clrMapOvr>
</p:sld>
</file>

<file path=ppt/theme/theme1.xml><?xml version="1.0" encoding="utf-8"?>
<a:theme xmlns:a="http://schemas.openxmlformats.org/drawingml/2006/main" name="skyl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ylark" id="{8BBD8A8E-0069-4622-95DF-18CD48F2BD78}" vid="{3CEC198E-B8BB-414F-90B1-E4FF8AF12261}"/>
    </a:ext>
  </a:extLst>
</a:theme>
</file>

<file path=ppt/theme/theme2.xml><?xml version="1.0" encoding="utf-8"?>
<a:theme xmlns:a="http://schemas.openxmlformats.org/drawingml/2006/main" name="1_Basic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skylark</Template>
  <TotalTime>1467</TotalTime>
  <Words>828</Words>
  <Application>Microsoft Office PowerPoint</Application>
  <PresentationFormat>Widescreen</PresentationFormat>
  <Paragraphs>145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Gnuolane Rg</vt:lpstr>
      <vt:lpstr>Lato</vt:lpstr>
      <vt:lpstr>Lato Light</vt:lpstr>
      <vt:lpstr>Lato Medium</vt:lpstr>
      <vt:lpstr>New Cicle</vt:lpstr>
      <vt:lpstr>skylark</vt:lpstr>
      <vt:lpstr>1_Basic Slide</vt:lpstr>
      <vt:lpstr>PowerPoint Presentation</vt:lpstr>
      <vt:lpstr>PowerPoint Presentation</vt:lpstr>
      <vt:lpstr>Why WEB GIS?</vt:lpstr>
      <vt:lpstr>Basic Web GIS Architecture</vt:lpstr>
      <vt:lpstr>PowerPoint Presentation</vt:lpstr>
      <vt:lpstr>PowerPoint Presentation</vt:lpstr>
      <vt:lpstr>How do we do it?</vt:lpstr>
      <vt:lpstr>Available sources</vt:lpstr>
      <vt:lpstr>API for Web Mapping</vt:lpstr>
      <vt:lpstr>PowerPoint Presentation</vt:lpstr>
      <vt:lpstr>PowerPoint Presentation</vt:lpstr>
      <vt:lpstr>Building a Web GIS</vt:lpstr>
      <vt:lpstr>Packages/modules for Web GIS</vt:lpstr>
      <vt:lpstr>Skycatch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Drone Deploy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</vt:lpstr>
      <vt:lpstr>Web Application</vt:lpstr>
      <vt:lpstr>Basemap</vt:lpstr>
      <vt:lpstr>Operational Layers </vt:lpstr>
      <vt:lpstr>Task and Tools</vt:lpstr>
      <vt:lpstr>Geodatabse</vt:lpstr>
      <vt:lpstr>What we need to do next</vt:lpstr>
      <vt:lpstr>Basic tools </vt:lpstr>
      <vt:lpstr>Corridor Mapping</vt:lpstr>
      <vt:lpstr>Mining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GIS</dc:title>
  <dc:creator>Rishabh Jain</dc:creator>
  <cp:lastModifiedBy>Rishabh Jain</cp:lastModifiedBy>
  <cp:revision>65</cp:revision>
  <dcterms:created xsi:type="dcterms:W3CDTF">2016-04-29T05:56:48Z</dcterms:created>
  <dcterms:modified xsi:type="dcterms:W3CDTF">2016-05-06T05:02:31Z</dcterms:modified>
</cp:coreProperties>
</file>